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0" r:id="rId1"/>
  </p:sldMasterIdLst>
  <p:notesMasterIdLst>
    <p:notesMasterId r:id="rId6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</p:sldIdLst>
  <p:sldSz cx="12192000" cy="6858000"/>
  <p:notesSz cx="6858000" cy="9144000"/>
  <p:embeddedFontLst>
    <p:embeddedFont>
      <p:font typeface="Calibri" panose="020F0502020204030204" pitchFamily="34" charset="0"/>
      <p:regular r:id="rId69"/>
      <p:bold r:id="rId70"/>
      <p:italic r:id="rId71"/>
      <p:boldItalic r:id="rId72"/>
    </p:embeddedFont>
    <p:embeddedFont>
      <p:font typeface="Consolas" panose="020B0609020204030204" pitchFamily="49" charset="0"/>
      <p:regular r:id="rId73"/>
      <p:bold r:id="rId74"/>
      <p:italic r:id="rId75"/>
      <p:boldItalic r:id="rId76"/>
    </p:embeddedFont>
    <p:embeddedFont>
      <p:font typeface="Gotham Pro" panose="02000503040000020004" pitchFamily="2" charset="0"/>
      <p:regular r:id="rId77"/>
      <p:bold r:id="rId78"/>
    </p:embeddedFont>
    <p:embeddedFont>
      <p:font typeface="Gotham Pro Black" panose="02000903040000020004" pitchFamily="2" charset="0"/>
      <p:regular r:id="rId7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0" roundtripDataSignature="AMtx7mhwcMBsU/1CkdOyDiWqxPt6Zezr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9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6.fntdata"/><Relationship Id="rId79" Type="http://schemas.openxmlformats.org/officeDocument/2006/relationships/font" Target="fonts/font11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1.fntdata"/><Relationship Id="rId77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4.fntdata"/><Relationship Id="rId80" Type="http://customschemas.google.com/relationships/presentationmetadata" Target="meta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2.fntdata"/><Relationship Id="rId75" Type="http://schemas.openxmlformats.org/officeDocument/2006/relationships/font" Target="fonts/font7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5.fntdata"/><Relationship Id="rId78" Type="http://schemas.openxmlformats.org/officeDocument/2006/relationships/font" Target="fonts/font10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8.fntdata"/><Relationship Id="rId7" Type="http://schemas.openxmlformats.org/officeDocument/2006/relationships/slide" Target="slides/slide6.xml"/><Relationship Id="rId71" Type="http://schemas.openxmlformats.org/officeDocument/2006/relationships/font" Target="fonts/font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>
                <a:solidFill>
                  <a:srgbClr val="D1D5DB"/>
                </a:solidFill>
                <a:latin typeface="Arial"/>
                <a:ea typeface="Arial"/>
                <a:cs typeface="Arial"/>
                <a:sym typeface="Arial"/>
              </a:rPr>
              <a:t>Python – один из таких языков, и он известен своей простотой и легкостью в использовании.</a:t>
            </a:r>
            <a:endParaRPr/>
          </a:p>
        </p:txBody>
      </p:sp>
      <p:sp>
        <p:nvSpPr>
          <p:cNvPr id="147" name="Google Shape;147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Print() – это команда</a:t>
            </a:r>
            <a:endParaRPr/>
          </a:p>
        </p:txBody>
      </p:sp>
      <p:sp>
        <p:nvSpPr>
          <p:cNvPr id="211" name="Google Shape;211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При выполнении команды print() происходит переход на новую строчку</a:t>
            </a:r>
            <a:endParaRPr/>
          </a:p>
        </p:txBody>
      </p:sp>
      <p:sp>
        <p:nvSpPr>
          <p:cNvPr id="233" name="Google Shape;233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Теперь можно ввести свои данные с клавиатуры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(про то что должно быть int(input()) дальше</a:t>
            </a:r>
            <a:endParaRPr/>
          </a:p>
        </p:txBody>
      </p:sp>
      <p:sp>
        <p:nvSpPr>
          <p:cNvPr id="254" name="Google Shape;254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" name="Google Shape;283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Это то что отбросили при целочисленном делении</a:t>
            </a:r>
            <a:endParaRPr/>
          </a:p>
        </p:txBody>
      </p:sp>
      <p:sp>
        <p:nvSpPr>
          <p:cNvPr id="302" name="Google Shape;302;p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6" name="Google Shape;316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Если ввести 5 и 2 то выведет 52 из-за того что это строки</a:t>
            </a:r>
            <a:endParaRPr/>
          </a:p>
        </p:txBody>
      </p:sp>
      <p:sp>
        <p:nvSpPr>
          <p:cNvPr id="317" name="Google Shape;317;p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4" name="Google Shape;324;p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Так мы скажем нашей программе что хотим ввести целое число</a:t>
            </a:r>
            <a:endParaRPr/>
          </a:p>
        </p:txBody>
      </p:sp>
      <p:sp>
        <p:nvSpPr>
          <p:cNvPr id="325" name="Google Shape;325;p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p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>
                <a:solidFill>
                  <a:srgbClr val="D1D5DB"/>
                </a:solidFill>
                <a:latin typeface="Arial"/>
                <a:ea typeface="Arial"/>
                <a:cs typeface="Arial"/>
                <a:sym typeface="Arial"/>
              </a:rPr>
              <a:t>Подсказка: Используйте операции деления нацело (</a:t>
            </a:r>
            <a:r>
              <a:rPr lang="en-US"/>
              <a:t>//</a:t>
            </a:r>
            <a:r>
              <a:rPr lang="en-US" b="0" i="0">
                <a:solidFill>
                  <a:srgbClr val="D1D5DB"/>
                </a:solidFill>
                <a:latin typeface="Arial"/>
                <a:ea typeface="Arial"/>
                <a:cs typeface="Arial"/>
                <a:sym typeface="Arial"/>
              </a:rPr>
              <a:t>) и остатка от деления (</a:t>
            </a:r>
            <a:r>
              <a:rPr lang="en-US"/>
              <a:t>%</a:t>
            </a:r>
            <a:r>
              <a:rPr lang="en-US" b="0" i="0">
                <a:solidFill>
                  <a:srgbClr val="D1D5DB"/>
                </a:solidFill>
                <a:latin typeface="Arial"/>
                <a:ea typeface="Arial"/>
                <a:cs typeface="Arial"/>
                <a:sym typeface="Arial"/>
              </a:rPr>
              <a:t>) для вычисления минут и секунд.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seconds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seconds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//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60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"мин"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seconds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%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60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"сек"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  <p:sp>
        <p:nvSpPr>
          <p:cNvPr id="333" name="Google Shape;333;p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4" name="Google Shape;374;p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Сказать про отступы</a:t>
            </a:r>
            <a:endParaRPr/>
          </a:p>
        </p:txBody>
      </p:sp>
      <p:sp>
        <p:nvSpPr>
          <p:cNvPr id="375" name="Google Shape;375;p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2" name="Google Shape;382;p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Действия else выполнятся если не выполнится условие if</a:t>
            </a:r>
            <a:endParaRPr/>
          </a:p>
        </p:txBody>
      </p:sp>
      <p:sp>
        <p:nvSpPr>
          <p:cNvPr id="383" name="Google Shape;383;p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1" name="Google Shape;391;p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Действия elseif выполнятся если не выполнится условие if и выполняется условие elseif</a:t>
            </a:r>
            <a:endParaRPr/>
          </a:p>
        </p:txBody>
      </p:sp>
      <p:sp>
        <p:nvSpPr>
          <p:cNvPr id="392" name="Google Shape;392;p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0" name="Google Shape;520;p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Да тут логическая ошибка это пример для примера дальше мы разберем это</a:t>
            </a:r>
            <a:endParaRPr/>
          </a:p>
        </p:txBody>
      </p:sp>
      <p:sp>
        <p:nvSpPr>
          <p:cNvPr id="521" name="Google Shape;521;p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60</a:t>
            </a:fld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8" name="Google Shape;548;p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64</a:t>
            </a:fld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6" name="Google Shape;556;p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65</a:t>
            </a:fld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p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temp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weather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"Дима"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temp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&gt;=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temp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&lt;=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25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"Дима пойдет гулять"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"Дима"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"Дима не пойдет гулять"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"Никита"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((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temp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&gt;=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18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temp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&lt;=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weather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"Солнечно"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"Никита пойдет гулять"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"Никита"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"Никита не пойдет гулять"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!=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"Дима"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!=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"Никита"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"не знакомый"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  <p:sp>
        <p:nvSpPr>
          <p:cNvPr id="565" name="Google Shape;565;p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>
                <a:solidFill>
                  <a:srgbClr val="D1D5DB"/>
                </a:solidFill>
                <a:latin typeface="Arial"/>
                <a:ea typeface="Arial"/>
                <a:cs typeface="Arial"/>
                <a:sym typeface="Arial"/>
              </a:rPr>
              <a:t>Программирование – это инструмент, который позволяет нам создавать новые технологии и управлять ими. Оно дает нам возможность воплощать наши идеи в жизнь и решать разнообразные задачи. От разработки игр и анимации до создания роботов и искусственного интеллекта, программирование является одним из самых востребованных навыков в современном мире.</a:t>
            </a:r>
            <a:endParaRPr/>
          </a:p>
        </p:txBody>
      </p:sp>
      <p:sp>
        <p:nvSpPr>
          <p:cNvPr id="126" name="Google Shape;12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В мире существтует множество разных языков на которых общаются люди. С компьютером нужно общаться на особенном языке – на языке программирования</a:t>
            </a:r>
            <a:endParaRPr/>
          </a:p>
        </p:txBody>
      </p:sp>
      <p:sp>
        <p:nvSpPr>
          <p:cNvPr id="140" name="Google Shape;14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1C3A7A-C87B-48CE-B2C0-5162E002C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218933-7893-438F-B38B-ABDBF9D0AA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ABB2CA-5F66-496B-951B-84E623466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67E375-AA86-41B0-ABB6-B6F95023F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43ECC8-1543-45DB-B69A-4A7D2CEC5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048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E23AA2-406A-45B3-8F7C-A239B468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10CD690-0E0E-449A-B0F3-843F68C3F6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382ADC-68BC-4458-88DC-04E094F7B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5D7511-C9C7-483F-ABA7-7103AAF63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973F9E-9901-4BCF-BFD2-E9606D3D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89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B1CF8A7-0AF2-4578-9DDA-7E3E4A0A0A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2EAEF2F-CA66-446A-9387-233CF78BAE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A546CA-1A56-4999-B2AD-177DDC506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5E2555-F51E-4B54-82C6-68A66A769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60D2D3-844F-466F-9455-CA2A0445E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789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9C893F-5BDD-4420-A9D9-208DE48F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A595A0-CB58-49B0-AEEF-8B41B7E2F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5AA4A9-BFAA-4619-95F7-6A114CA12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CEE5B1-4345-4FFE-A7A4-13B5DE0B9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052487-857A-4BF4-8B5C-2736B91A2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527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>
            <a:extLst>
              <a:ext uri="{FF2B5EF4-FFF2-40B4-BE49-F238E27FC236}">
                <a16:creationId xmlns:a16="http://schemas.microsoft.com/office/drawing/2014/main" id="{08412B92-BEE0-48FF-B4B8-AEA685163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A4264C-3E6B-40B5-B76C-3FCFBADC9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DAF05F-0BB3-4070-AE13-50B1CDF77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CFD8E7D-27E1-4BD9-834F-85222004E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17553"/>
            <a:ext cx="10515600" cy="93125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10F7898F-9B75-4F90-B201-DA9EB2639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03662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 algn="ctr"/>
            <a:r>
              <a:rPr lang="ru-RU" sz="2800">
                <a:solidFill>
                  <a:schemeClr val="tx1"/>
                </a:solidFill>
                <a:ea typeface="+mj-ea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755284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E0AE7B-25D0-4819-A560-980701F66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6D25CC-D8A3-4E57-B44E-CA68640545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5395674-BEBF-4068-9ABA-6BC9DC2C7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7A4BC95-62E2-4057-8C97-BC9F08C18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A866E7-2923-4E7A-82BA-D73BA53CA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FC9B962-B342-46BF-99DC-348D3DDAF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545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6C3E2A-9668-4AE5-98A1-62DD01C98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3CB282-4DF3-4AD7-B6CF-B6A9A6B2F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7BCAB83-E9B4-440B-9602-60A61FC1B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FF4B03E-EA46-4979-8777-E192F6212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18D1C48-84FA-4766-902A-077F328DCC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FE51A49-63F2-45AA-8FA8-E8458073D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41B9B46-0BA8-4312-83A8-375731542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92A39B8-91B8-4B46-94CD-5B1229FBB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37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84C1C6-B817-4307-908D-E3EC67368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E2F0B44-46B2-4558-B8DE-2F635C2BA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42BC97F-AAFA-41E1-8F10-AC79C8157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A706EBF-E0CF-494A-832F-B91D1B370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880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736ABA5-3A1C-447B-B254-64E21FC54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FCA13CC-C0D3-4A58-AD08-FFA7868C5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4947EB8-C4DF-4C06-91EB-A60289FF2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170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E2B380-A1C7-4A20-8822-5FD7C356E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1F3F6C-D105-48D0-8B19-239C2A4F7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1967BC9-C0BE-442F-B69E-3E1882B561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02841A6-A99C-474C-8387-86AD9250C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C8114E7-9471-44EB-A9E8-4720BAC4B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B36555-3C9B-4981-8E07-98A1BE38D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355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1AD75E-9124-4231-B80A-D9028B83F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D9F14D5-436C-4627-A596-58D79D7FD4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22E3C3B-84F9-4230-9089-95B598B62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D9228BA-D0F1-443E-80E9-445A3854B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A529EE0-4D1C-4E0B-BEB2-8BD10A7F2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CB72E2B-ADAF-48A4-B5BF-81B936ABC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0843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50452F-2E3E-4D5E-8F0C-CEB6BF292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62189C0-88B0-4CFE-A271-7BB8A2585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A8E484-AB29-4907-9D0F-AD4D9D91D6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0">
                <a:solidFill>
                  <a:schemeClr val="tx1">
                    <a:tint val="75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9F7810-60FA-49D3-9226-3D4CB7226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i="0">
                <a:solidFill>
                  <a:schemeClr val="tx1">
                    <a:tint val="75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F04424-E5B6-4BAB-9850-DA73D3EDD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0">
                <a:solidFill>
                  <a:schemeClr val="tx1">
                    <a:tint val="75000"/>
                  </a:schemeClr>
                </a:solidFill>
                <a:latin typeface="Gotham Pro" panose="02000503040000020004" pitchFamily="2" charset="0"/>
                <a:cs typeface="Gotham Pro" panose="02000503040000020004" pitchFamily="2" charset="0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392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otham Pro Black" panose="02000903040000020004" pitchFamily="2" charset="0"/>
          <a:ea typeface="+mj-ea"/>
          <a:cs typeface="Gotham Pro Black" panose="0200090304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otham Pro" panose="02000503040000020004" pitchFamily="2" charset="0"/>
          <a:ea typeface="+mn-ea"/>
          <a:cs typeface="Gotham Pro" panose="0200050304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otham Pro" panose="02000503040000020004" pitchFamily="2" charset="0"/>
          <a:ea typeface="+mn-ea"/>
          <a:cs typeface="Gotham Pro" panose="0200050304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otham Pro" panose="02000503040000020004" pitchFamily="2" charset="0"/>
          <a:ea typeface="+mn-ea"/>
          <a:cs typeface="Gotham Pro" panose="0200050304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otham Pro" panose="02000503040000020004" pitchFamily="2" charset="0"/>
          <a:ea typeface="+mn-ea"/>
          <a:cs typeface="Gotham Pro" panose="0200050304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otham Pro" panose="02000503040000020004" pitchFamily="2" charset="0"/>
          <a:ea typeface="+mn-ea"/>
          <a:cs typeface="Gotham Pro" panose="0200050304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dirty="0"/>
              <a:t>IT-</a:t>
            </a:r>
            <a:r>
              <a:rPr lang="en-US" dirty="0" err="1"/>
              <a:t>каникулы</a:t>
            </a:r>
            <a:endParaRPr dirty="0"/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/>
              <a:t>Занятие 1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/>
              <a:t>Основы python </a:t>
            </a:r>
            <a:endParaRPr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49" name="Google Shape;149;p10"/>
          <p:cNvSpPr txBox="1">
            <a:spLocks noGrp="1"/>
          </p:cNvSpPr>
          <p:nvPr>
            <p:ph type="title"/>
          </p:nvPr>
        </p:nvSpPr>
        <p:spPr>
          <a:xfrm>
            <a:off x="838200" y="2332653"/>
            <a:ext cx="10515600" cy="2192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Один из таких языков программирования - Python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55" name="Google Shape;155;p11"/>
          <p:cNvSpPr txBox="1">
            <a:spLocks noGrp="1"/>
          </p:cNvSpPr>
          <p:nvPr>
            <p:ph type="title"/>
          </p:nvPr>
        </p:nvSpPr>
        <p:spPr>
          <a:xfrm>
            <a:off x="838200" y="2963373"/>
            <a:ext cx="10515600" cy="93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Начнем с переменных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"/>
          <p:cNvSpPr txBox="1"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Что такое переменная</a:t>
            </a:r>
            <a:endParaRPr/>
          </a:p>
        </p:txBody>
      </p:sp>
      <p:sp>
        <p:nvSpPr>
          <p:cNvPr id="162" name="Google Shape;162;p1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Переменная – это коробка</a:t>
            </a:r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168" name="Google Shape;16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25078" y="1690688"/>
            <a:ext cx="4341844" cy="4341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У нее есть имя</a:t>
            </a:r>
            <a:endParaRPr/>
          </a:p>
        </p:txBody>
      </p:sp>
      <p:sp>
        <p:nvSpPr>
          <p:cNvPr id="177" name="Google Shape;177;p1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175" name="Google Shape;175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25078" y="1690688"/>
            <a:ext cx="4341844" cy="434184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4"/>
          <p:cNvSpPr txBox="1"/>
          <p:nvPr/>
        </p:nvSpPr>
        <p:spPr>
          <a:xfrm>
            <a:off x="6214188" y="4142791"/>
            <a:ext cx="109168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Name</a:t>
            </a:r>
            <a:endParaRPr sz="2400" b="1" i="0" u="none" strike="noStrike" cap="none" dirty="0">
              <a:solidFill>
                <a:schemeClr val="dk1"/>
              </a:solidFill>
              <a:latin typeface="Gotham Pro" panose="02000503040000020004" pitchFamily="2" charset="0"/>
              <a:ea typeface="Arial"/>
              <a:cs typeface="Gotham Pro" panose="02000503040000020004" pitchFamily="2" charset="0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В нее можно что-то положить</a:t>
            </a:r>
            <a:endParaRPr/>
          </a:p>
        </p:txBody>
      </p:sp>
      <p:sp>
        <p:nvSpPr>
          <p:cNvPr id="186" name="Google Shape;186;p1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183" name="Google Shape;18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25078" y="1690688"/>
            <a:ext cx="4341844" cy="4341844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5"/>
          <p:cNvSpPr txBox="1"/>
          <p:nvPr/>
        </p:nvSpPr>
        <p:spPr>
          <a:xfrm>
            <a:off x="6214188" y="4142791"/>
            <a:ext cx="109168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Name</a:t>
            </a:r>
            <a:endParaRPr sz="2400" b="1" i="0" u="none" strike="noStrike" cap="none" dirty="0">
              <a:solidFill>
                <a:schemeClr val="dk1"/>
              </a:solidFill>
              <a:latin typeface="Gotham Pro" panose="02000503040000020004" pitchFamily="2" charset="0"/>
              <a:ea typeface="Arial"/>
              <a:cs typeface="Gotham Pro" panose="02000503040000020004" pitchFamily="2" charset="0"/>
              <a:sym typeface="Arial"/>
            </a:endParaRPr>
          </a:p>
        </p:txBody>
      </p:sp>
      <p:sp>
        <p:nvSpPr>
          <p:cNvPr id="185" name="Google Shape;185;p15"/>
          <p:cNvSpPr txBox="1"/>
          <p:nvPr/>
        </p:nvSpPr>
        <p:spPr>
          <a:xfrm>
            <a:off x="4946780" y="1943060"/>
            <a:ext cx="229844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«</a:t>
            </a:r>
            <a:r>
              <a:rPr lang="en-US" sz="2400" b="1" i="0" u="none" strike="noStrike" cap="none" dirty="0" err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Привет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»</a:t>
            </a:r>
            <a:endParaRPr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Но есть требования</a:t>
            </a:r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Название не может </a:t>
            </a:r>
            <a:r>
              <a:rPr lang="en-US" sz="3200" b="1"/>
              <a:t>начинаться с цифры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Не может содержать </a:t>
            </a:r>
            <a:r>
              <a:rPr lang="en-US" sz="3200" b="1"/>
              <a:t>пробелы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Желательно чтобы название отображало </a:t>
            </a:r>
            <a:r>
              <a:rPr lang="en-US" sz="3200" b="1"/>
              <a:t>суть</a:t>
            </a:r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Попробуем</a:t>
            </a:r>
            <a:endParaRPr/>
          </a:p>
        </p:txBody>
      </p:sp>
      <p:sp>
        <p:nvSpPr>
          <p:cNvPr id="199" name="Google Shape;199;p17"/>
          <p:cNvSpPr txBox="1">
            <a:spLocks noGrp="1"/>
          </p:cNvSpPr>
          <p:nvPr>
            <p:ph idx="1"/>
          </p:nvPr>
        </p:nvSpPr>
        <p:spPr>
          <a:xfrm>
            <a:off x="4167673" y="1825625"/>
            <a:ext cx="385665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4000"/>
              <a:buNone/>
            </a:pPr>
            <a:r>
              <a:rPr lang="en-US" sz="40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sz="40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4000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"Рома"</a:t>
            </a:r>
            <a:endParaRPr sz="4000" b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4000"/>
              <a:buNone/>
            </a:pPr>
            <a:r>
              <a:rPr lang="en-US" sz="40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-US" sz="40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4000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endParaRPr sz="4000" b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4000"/>
              <a:buNone/>
            </a:pPr>
            <a:r>
              <a:rPr lang="en-US" sz="40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height</a:t>
            </a:r>
            <a:r>
              <a:rPr lang="en-US" sz="40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4000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180</a:t>
            </a:r>
            <a:endParaRPr sz="4000" b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0" name="Google Shape;200;p1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205" name="Google Shape;205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Скучно просто хранить данные</a:t>
            </a:r>
            <a:endParaRPr/>
          </a:p>
        </p:txBody>
      </p:sp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Нужно их и выводить на экран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213" name="Google Shape;213;p19"/>
          <p:cNvSpPr txBox="1">
            <a:spLocks noGrp="1"/>
          </p:cNvSpPr>
          <p:nvPr>
            <p:ph type="title"/>
          </p:nvPr>
        </p:nvSpPr>
        <p:spPr>
          <a:xfrm>
            <a:off x="838200" y="2462697"/>
            <a:ext cx="10515600" cy="144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r>
              <a:rPr lang="en-US" sz="6600"/>
              <a:t>print()</a:t>
            </a:r>
            <a:endParaRPr sz="6600"/>
          </a:p>
        </p:txBody>
      </p:sp>
      <p:sp>
        <p:nvSpPr>
          <p:cNvPr id="214" name="Google Shape;214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Позволяет выводить информацию на экран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94" name="Google Shape;94;p2"/>
          <p:cNvSpPr txBox="1">
            <a:spLocks noGrp="1"/>
          </p:cNvSpPr>
          <p:nvPr>
            <p:ph type="title"/>
          </p:nvPr>
        </p:nvSpPr>
        <p:spPr>
          <a:xfrm>
            <a:off x="838200" y="2963373"/>
            <a:ext cx="10515600" cy="93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Что мы будем делать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220" name="Google Shape;22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Как выводить</a:t>
            </a:r>
            <a:endParaRPr/>
          </a:p>
        </p:txBody>
      </p:sp>
      <p:sp>
        <p:nvSpPr>
          <p:cNvPr id="221" name="Google Shape;221;p20"/>
          <p:cNvSpPr txBox="1">
            <a:spLocks noGrp="1"/>
          </p:cNvSpPr>
          <p:nvPr>
            <p:ph type="body" idx="1"/>
          </p:nvPr>
        </p:nvSpPr>
        <p:spPr>
          <a:xfrm>
            <a:off x="1443135" y="3903662"/>
            <a:ext cx="930573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В круглых скобках пишем то, что хотим вывести. Можно писать через запятую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Проверим </a:t>
            </a:r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idx="1"/>
          </p:nvPr>
        </p:nvSpPr>
        <p:spPr>
          <a:xfrm>
            <a:off x="2898710" y="1825625"/>
            <a:ext cx="639458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3600"/>
              <a:buNone/>
            </a:pP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"Рома"</a:t>
            </a:r>
            <a:endParaRPr sz="3600" b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3600"/>
              <a:buNone/>
            </a:pP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endParaRPr sz="3600" b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3600"/>
              <a:buNone/>
            </a:pP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height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180</a:t>
            </a:r>
            <a:endParaRPr sz="3600" b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3600"/>
              <a:buNone/>
            </a:pPr>
            <a:r>
              <a:rPr lang="en-US" sz="3600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height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  <p:sp>
        <p:nvSpPr>
          <p:cNvPr id="229" name="Google Shape;229;p2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Можно оформить красиво</a:t>
            </a:r>
            <a:endParaRPr/>
          </a:p>
        </p:txBody>
      </p:sp>
      <p:sp>
        <p:nvSpPr>
          <p:cNvPr id="236" name="Google Shape;236;p22"/>
          <p:cNvSpPr txBox="1">
            <a:spLocks noGrp="1"/>
          </p:cNvSpPr>
          <p:nvPr>
            <p:ph idx="1"/>
          </p:nvPr>
        </p:nvSpPr>
        <p:spPr>
          <a:xfrm>
            <a:off x="2715208" y="1825625"/>
            <a:ext cx="676158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"Рома"</a:t>
            </a:r>
            <a:endParaRPr b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endParaRPr b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height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180</a:t>
            </a:r>
            <a:endParaRPr b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None/>
            </a:pP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"Меня зовут"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None/>
            </a:pP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"Мне"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"лет"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None/>
            </a:pP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"Мой рост"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height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"см"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242" name="Google Shape;242;p23"/>
          <p:cNvSpPr txBox="1">
            <a:spLocks noGrp="1"/>
          </p:cNvSpPr>
          <p:nvPr>
            <p:ph type="title"/>
          </p:nvPr>
        </p:nvSpPr>
        <p:spPr>
          <a:xfrm>
            <a:off x="1974980" y="2258008"/>
            <a:ext cx="8242040" cy="2341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 sz="5400"/>
              <a:t>А если мы хотим ввести информацию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249" name="Google Shape;249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Input()</a:t>
            </a:r>
            <a:endParaRPr/>
          </a:p>
        </p:txBody>
      </p:sp>
      <p:sp>
        <p:nvSpPr>
          <p:cNvPr id="250" name="Google Shape;250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Позволяет вписать данные с клавиатуры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Как </a:t>
            </a:r>
            <a:endParaRPr/>
          </a:p>
        </p:txBody>
      </p:sp>
      <p:sp>
        <p:nvSpPr>
          <p:cNvPr id="257" name="Google Shape;257;p25"/>
          <p:cNvSpPr txBox="1">
            <a:spLocks noGrp="1"/>
          </p:cNvSpPr>
          <p:nvPr>
            <p:ph idx="1"/>
          </p:nvPr>
        </p:nvSpPr>
        <p:spPr>
          <a:xfrm>
            <a:off x="2715208" y="1825625"/>
            <a:ext cx="676158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height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None/>
            </a:pP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"Меня зовут"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None/>
            </a:pP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"Мне"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"лет"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None/>
            </a:pP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"Мой рост"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height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"см"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  <p:sp>
        <p:nvSpPr>
          <p:cNvPr id="258" name="Google Shape;258;p2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264" name="Google Shape;2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Арифметика</a:t>
            </a:r>
            <a:endParaRPr/>
          </a:p>
        </p:txBody>
      </p:sp>
      <p:sp>
        <p:nvSpPr>
          <p:cNvPr id="265" name="Google Shape;265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Это когда мы числа складываем, вычитаем и так далее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271" name="Google Shape;271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Все как в обычной математике</a:t>
            </a:r>
            <a:endParaRPr/>
          </a:p>
        </p:txBody>
      </p:sp>
      <p:sp>
        <p:nvSpPr>
          <p:cNvPr id="272" name="Google Shape;272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Ну почти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/>
              <a:t>Сложение, вычитание и умножение </a:t>
            </a:r>
            <a:endParaRPr/>
          </a:p>
        </p:txBody>
      </p:sp>
      <p:sp>
        <p:nvSpPr>
          <p:cNvPr id="279" name="Google Shape;279;p28"/>
          <p:cNvSpPr txBox="1">
            <a:spLocks noGrp="1"/>
          </p:cNvSpPr>
          <p:nvPr>
            <p:ph idx="1"/>
          </p:nvPr>
        </p:nvSpPr>
        <p:spPr>
          <a:xfrm>
            <a:off x="4898571" y="1825625"/>
            <a:ext cx="239485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 dirty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b="0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 dirty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b="0" dirty="0">
              <a:solidFill>
                <a:srgbClr val="09865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</a:t>
            </a: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endParaRPr b="0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None/>
            </a:pPr>
            <a:r>
              <a:rPr lang="en-US" b="0" dirty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- </a:t>
            </a: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endParaRPr b="0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None/>
            </a:pPr>
            <a:r>
              <a:rPr lang="en-US" b="0" dirty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* </a:t>
            </a: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endParaRPr b="0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None/>
            </a:pPr>
            <a:r>
              <a:rPr lang="en-US" b="0" dirty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US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</p:txBody>
      </p:sp>
      <p:sp>
        <p:nvSpPr>
          <p:cNvPr id="280" name="Google Shape;280;p2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/>
              <a:t>Можно и так</a:t>
            </a:r>
            <a:endParaRPr/>
          </a:p>
        </p:txBody>
      </p:sp>
      <p:sp>
        <p:nvSpPr>
          <p:cNvPr id="287" name="Google Shape;287;p29"/>
          <p:cNvSpPr txBox="1">
            <a:spLocks noGrp="1"/>
          </p:cNvSpPr>
          <p:nvPr>
            <p:ph idx="1"/>
          </p:nvPr>
        </p:nvSpPr>
        <p:spPr>
          <a:xfrm>
            <a:off x="4559559" y="1825625"/>
            <a:ext cx="307288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3600"/>
              <a:buNone/>
            </a:pP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3600" b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3600"/>
              <a:buNone/>
            </a:pP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3600" b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3600"/>
              <a:buNone/>
            </a:pPr>
            <a:r>
              <a:rPr lang="en-US" sz="3600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3600"/>
              <a:buNone/>
            </a:pPr>
            <a:r>
              <a:rPr lang="en-US" sz="3600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3600"/>
              <a:buNone/>
            </a:pPr>
            <a:r>
              <a:rPr lang="en-US" sz="3600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  <p:sp>
        <p:nvSpPr>
          <p:cNvPr id="288" name="Google Shape;288;p2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Что мы будем делать</a:t>
            </a:r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idx="1"/>
          </p:nvPr>
        </p:nvSpPr>
        <p:spPr>
          <a:xfrm>
            <a:off x="2603241" y="1825625"/>
            <a:ext cx="698551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Изучим основы языка </a:t>
            </a:r>
            <a:r>
              <a:rPr lang="en-US" b="1"/>
              <a:t>Python</a:t>
            </a:r>
            <a:r>
              <a:rPr lang="en-US"/>
              <a:t> </a:t>
            </a:r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Деление </a:t>
            </a:r>
            <a:endParaRPr/>
          </a:p>
        </p:txBody>
      </p:sp>
      <p:sp>
        <p:nvSpPr>
          <p:cNvPr id="294" name="Google Shape;294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Целочисленное</a:t>
            </a:r>
            <a:endParaRPr/>
          </a:p>
        </p:txBody>
      </p:sp>
      <p:sp>
        <p:nvSpPr>
          <p:cNvPr id="296" name="Google Shape;296;p30"/>
          <p:cNvSpPr txBox="1">
            <a:spLocks noGrp="1"/>
          </p:cNvSpPr>
          <p:nvPr>
            <p:ph sz="half" idx="2"/>
          </p:nvPr>
        </p:nvSpPr>
        <p:spPr>
          <a:xfrm>
            <a:off x="7132702" y="1731460"/>
            <a:ext cx="2955795" cy="723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ru-RU" sz="3200" b="1" dirty="0"/>
              <a:t>Обычное</a:t>
            </a:r>
            <a:r>
              <a:rPr lang="en-US" sz="3200" b="1" dirty="0"/>
              <a:t> </a:t>
            </a:r>
            <a:endParaRPr b="1" dirty="0"/>
          </a:p>
        </p:txBody>
      </p:sp>
      <p:sp>
        <p:nvSpPr>
          <p:cNvPr id="295" name="Google Shape;295;p30"/>
          <p:cNvSpPr txBox="1">
            <a:spLocks noGrp="1"/>
          </p:cNvSpPr>
          <p:nvPr>
            <p:ph type="body" sz="quarter" idx="3"/>
          </p:nvPr>
        </p:nvSpPr>
        <p:spPr>
          <a:xfrm>
            <a:off x="1623527" y="2505075"/>
            <a:ext cx="359031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3600"/>
              <a:buNone/>
            </a:pPr>
            <a:r>
              <a:rPr lang="en-US" sz="3600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 dirty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3600" b="0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3600"/>
              <a:buNone/>
            </a:pPr>
            <a:r>
              <a:rPr lang="en-US" sz="3600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 dirty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3600" b="0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3600"/>
              <a:buNone/>
            </a:pPr>
            <a:r>
              <a:rPr lang="en-US" sz="3600" b="0" dirty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3600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3600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// </a:t>
            </a:r>
            <a:r>
              <a:rPr lang="en-US" sz="3600" b="0" dirty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3600"/>
              <a:buNone/>
            </a:pPr>
            <a:r>
              <a:rPr lang="en-US" sz="3600" b="0" dirty="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# 2</a:t>
            </a:r>
            <a:endParaRPr sz="3600" b="0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7" name="Google Shape;297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298" name="Google Shape;298;p30"/>
          <p:cNvSpPr txBox="1"/>
          <p:nvPr/>
        </p:nvSpPr>
        <p:spPr>
          <a:xfrm>
            <a:off x="6968639" y="2505075"/>
            <a:ext cx="359031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36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36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/ </a:t>
            </a: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# 2.5</a:t>
            </a:r>
            <a:endParaRPr sz="36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Остаток от деления</a:t>
            </a:r>
            <a:endParaRPr/>
          </a:p>
        </p:txBody>
      </p:sp>
      <p:sp>
        <p:nvSpPr>
          <p:cNvPr id="305" name="Google Shape;305;p3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  <p:sp>
        <p:nvSpPr>
          <p:cNvPr id="306" name="Google Shape;306;p31"/>
          <p:cNvSpPr txBox="1"/>
          <p:nvPr/>
        </p:nvSpPr>
        <p:spPr>
          <a:xfrm>
            <a:off x="1623527" y="2505075"/>
            <a:ext cx="359031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36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36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% </a:t>
            </a: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# 1</a:t>
            </a:r>
            <a:endParaRPr sz="36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7" name="Google Shape;307;p31"/>
          <p:cNvSpPr txBox="1"/>
          <p:nvPr/>
        </p:nvSpPr>
        <p:spPr>
          <a:xfrm>
            <a:off x="6968639" y="2505075"/>
            <a:ext cx="359031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36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36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% </a:t>
            </a:r>
            <a:r>
              <a:rPr lang="en-US" sz="36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3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# 3</a:t>
            </a:r>
            <a:endParaRPr sz="36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313" name="Google Shape;313;p32"/>
          <p:cNvSpPr txBox="1">
            <a:spLocks noGrp="1"/>
          </p:cNvSpPr>
          <p:nvPr>
            <p:ph type="title"/>
          </p:nvPr>
        </p:nvSpPr>
        <p:spPr>
          <a:xfrm>
            <a:off x="838200" y="2817844"/>
            <a:ext cx="10515600" cy="122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 sz="5400"/>
              <a:t>Есть одно НО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Так не получится сделать</a:t>
            </a:r>
            <a:endParaRPr/>
          </a:p>
        </p:txBody>
      </p:sp>
      <p:sp>
        <p:nvSpPr>
          <p:cNvPr id="320" name="Google Shape;320;p33"/>
          <p:cNvSpPr txBox="1">
            <a:spLocks noGrp="1"/>
          </p:cNvSpPr>
          <p:nvPr>
            <p:ph idx="1"/>
          </p:nvPr>
        </p:nvSpPr>
        <p:spPr>
          <a:xfrm>
            <a:off x="3732245" y="1825625"/>
            <a:ext cx="472751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4000"/>
              <a:buNone/>
            </a:pPr>
            <a:r>
              <a:rPr lang="en-US" sz="40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40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4000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40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4000"/>
              <a:buNone/>
            </a:pPr>
            <a:r>
              <a:rPr lang="en-US" sz="40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40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4000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40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4000"/>
              <a:buNone/>
            </a:pPr>
            <a:r>
              <a:rPr lang="en-US" sz="4000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40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40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40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+ </a:t>
            </a:r>
            <a:r>
              <a:rPr lang="en-US" sz="40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US" sz="40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  <p:sp>
        <p:nvSpPr>
          <p:cNvPr id="321" name="Google Shape;321;p3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sp>
        <p:nvSpPr>
          <p:cNvPr id="328" name="Google Shape;328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Если мы хотим работать с числами</a:t>
            </a:r>
            <a:endParaRPr/>
          </a:p>
        </p:txBody>
      </p:sp>
      <p:sp>
        <p:nvSpPr>
          <p:cNvPr id="329" name="Google Shape;329;p3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Нужно использовать конструкцию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3600"/>
              <a:buNone/>
            </a:pPr>
            <a:r>
              <a:rPr lang="en-US" sz="3600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3600" b="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3600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36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Практика</a:t>
            </a:r>
            <a:endParaRPr/>
          </a:p>
        </p:txBody>
      </p:sp>
      <p:sp>
        <p:nvSpPr>
          <p:cNvPr id="336" name="Google Shape;336;p35"/>
          <p:cNvSpPr txBox="1">
            <a:spLocks noGrp="1"/>
          </p:cNvSpPr>
          <p:nvPr>
            <p:ph idx="1"/>
          </p:nvPr>
        </p:nvSpPr>
        <p:spPr>
          <a:xfrm>
            <a:off x="2593910" y="1825625"/>
            <a:ext cx="700418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Написать программу для перевода секунд в минуты и секунды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/>
              <a:t>Ввод</a:t>
            </a:r>
            <a:r>
              <a:rPr lang="en-US"/>
              <a:t>: 135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/>
              <a:t>Вывод</a:t>
            </a:r>
            <a:r>
              <a:rPr lang="en-US"/>
              <a:t>: 2 мин 15 с</a:t>
            </a:r>
            <a:endParaRPr/>
          </a:p>
        </p:txBody>
      </p:sp>
      <p:sp>
        <p:nvSpPr>
          <p:cNvPr id="337" name="Google Shape;337;p3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  <p:sp>
        <p:nvSpPr>
          <p:cNvPr id="343" name="Google Shape;343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Логические операторы</a:t>
            </a:r>
            <a:endParaRPr/>
          </a:p>
        </p:txBody>
      </p:sp>
      <p:sp>
        <p:nvSpPr>
          <p:cNvPr id="344" name="Google Shape;344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Сравнение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Как мы можем сравнивать </a:t>
            </a:r>
            <a:endParaRPr/>
          </a:p>
        </p:txBody>
      </p:sp>
      <p:sp>
        <p:nvSpPr>
          <p:cNvPr id="350" name="Google Shape;350;p37"/>
          <p:cNvSpPr txBox="1">
            <a:spLocks noGrp="1"/>
          </p:cNvSpPr>
          <p:nvPr>
            <p:ph idx="1"/>
          </p:nvPr>
        </p:nvSpPr>
        <p:spPr>
          <a:xfrm>
            <a:off x="3200400" y="1825625"/>
            <a:ext cx="5791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Больше 				&gt;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Больше или равно 		&gt;=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Меньше 				&lt;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Меньше или равно 		&lt;=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Равно				==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Не равно				!=</a:t>
            </a:r>
            <a:endParaRPr/>
          </a:p>
        </p:txBody>
      </p:sp>
      <p:sp>
        <p:nvSpPr>
          <p:cNvPr id="351" name="Google Shape;351;p3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  <p:sp>
        <p:nvSpPr>
          <p:cNvPr id="357" name="Google Shape;357;p38"/>
          <p:cNvSpPr txBox="1">
            <a:spLocks noGrp="1"/>
          </p:cNvSpPr>
          <p:nvPr>
            <p:ph type="title"/>
          </p:nvPr>
        </p:nvSpPr>
        <p:spPr>
          <a:xfrm>
            <a:off x="838200" y="2963373"/>
            <a:ext cx="10515600" cy="93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Зачем нам это нужно?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sp>
        <p:nvSpPr>
          <p:cNvPr id="363" name="Google Shape;363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Зачем нам это нужно?</a:t>
            </a:r>
            <a:endParaRPr/>
          </a:p>
        </p:txBody>
      </p:sp>
      <p:sp>
        <p:nvSpPr>
          <p:cNvPr id="364" name="Google Shape;364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Чтобы выбирать, что делать в зависимости от условий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Что мы будем делать</a:t>
            </a:r>
            <a:endParaRPr/>
          </a:p>
        </p:txBody>
      </p:sp>
      <p:sp>
        <p:nvSpPr>
          <p:cNvPr id="108" name="Google Shape;108;p4"/>
          <p:cNvSpPr txBox="1">
            <a:spLocks noGrp="1"/>
          </p:cNvSpPr>
          <p:nvPr>
            <p:ph idx="1"/>
          </p:nvPr>
        </p:nvSpPr>
        <p:spPr>
          <a:xfrm>
            <a:off x="1670180" y="1825625"/>
            <a:ext cx="885164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Изучим основы языка </a:t>
            </a:r>
            <a:r>
              <a:rPr lang="en-US" b="1"/>
              <a:t>Python</a:t>
            </a:r>
            <a:endParaRPr b="1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Научимся создавать простые </a:t>
            </a:r>
            <a:r>
              <a:rPr lang="en-US" b="1"/>
              <a:t>приложения</a:t>
            </a:r>
            <a:r>
              <a:rPr lang="en-US"/>
              <a:t> для компьютеров и телефонов</a:t>
            </a:r>
            <a:endParaRPr/>
          </a:p>
        </p:txBody>
      </p:sp>
      <p:sp>
        <p:nvSpPr>
          <p:cNvPr id="109" name="Google Shape;109;p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Например так</a:t>
            </a:r>
            <a:endParaRPr/>
          </a:p>
        </p:txBody>
      </p:sp>
      <p:sp>
        <p:nvSpPr>
          <p:cNvPr id="370" name="Google Shape;370;p4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Если получил 5, можно погулять и поиграть в комп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Если получил 4, то можно погулять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Если получил 3, то сидеть учиться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Если получил 2, то неделю без компьютера</a:t>
            </a: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Какой синтаксис</a:t>
            </a:r>
            <a:endParaRPr/>
          </a:p>
        </p:txBody>
      </p:sp>
      <p:sp>
        <p:nvSpPr>
          <p:cNvPr id="378" name="Google Shape;378;p41"/>
          <p:cNvSpPr txBox="1">
            <a:spLocks noGrp="1"/>
          </p:cNvSpPr>
          <p:nvPr>
            <p:ph idx="1"/>
          </p:nvPr>
        </p:nvSpPr>
        <p:spPr>
          <a:xfrm>
            <a:off x="3256384" y="1825625"/>
            <a:ext cx="567923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F00DB"/>
              </a:buClr>
              <a:buSzPts val="4800"/>
              <a:buNone/>
            </a:pPr>
            <a:r>
              <a:rPr lang="en-US" sz="4800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48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&lt;условие&gt;: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</a:pPr>
            <a:r>
              <a:rPr lang="en-US" sz="48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&lt;блок кода&gt;</a:t>
            </a:r>
            <a:endParaRPr/>
          </a:p>
        </p:txBody>
      </p:sp>
      <p:sp>
        <p:nvSpPr>
          <p:cNvPr id="379" name="Google Shape;379;p4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Можно добавить «Иначе»</a:t>
            </a:r>
            <a:endParaRPr/>
          </a:p>
        </p:txBody>
      </p:sp>
      <p:sp>
        <p:nvSpPr>
          <p:cNvPr id="386" name="Google Shape;386;p42"/>
          <p:cNvSpPr txBox="1">
            <a:spLocks noGrp="1"/>
          </p:cNvSpPr>
          <p:nvPr>
            <p:ph idx="1"/>
          </p:nvPr>
        </p:nvSpPr>
        <p:spPr>
          <a:xfrm>
            <a:off x="3256384" y="2058898"/>
            <a:ext cx="5679232" cy="2447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F00DB"/>
              </a:buClr>
              <a:buSzPts val="4400"/>
              <a:buNone/>
            </a:pPr>
            <a:r>
              <a:rPr lang="en-US" sz="4400" b="0" dirty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4400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4400" b="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условие</a:t>
            </a:r>
            <a:r>
              <a:rPr lang="en-US" sz="4400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&gt;: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None/>
            </a:pPr>
            <a:r>
              <a:rPr lang="en-US" sz="4400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&lt;</a:t>
            </a:r>
            <a:r>
              <a:rPr lang="en-US" sz="4400" b="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блок</a:t>
            </a:r>
            <a:r>
              <a:rPr lang="en-US" sz="4400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4400" b="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кода</a:t>
            </a:r>
            <a:r>
              <a:rPr lang="en-US" sz="4400" b="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dirty="0"/>
          </a:p>
        </p:txBody>
      </p:sp>
      <p:sp>
        <p:nvSpPr>
          <p:cNvPr id="387" name="Google Shape;387;p4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  <p:sp>
        <p:nvSpPr>
          <p:cNvPr id="388" name="Google Shape;388;p42"/>
          <p:cNvSpPr txBox="1"/>
          <p:nvPr/>
        </p:nvSpPr>
        <p:spPr>
          <a:xfrm>
            <a:off x="3256384" y="3489592"/>
            <a:ext cx="5679232" cy="2447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F00DB"/>
              </a:buClr>
              <a:buSzPts val="4400"/>
              <a:buFont typeface="Arial"/>
              <a:buNone/>
            </a:pPr>
            <a:r>
              <a:rPr lang="en-US" sz="4400" b="0" i="0" u="none" strike="noStrike" cap="none" dirty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&lt;</a:t>
            </a:r>
            <a:r>
              <a:rPr lang="en-US" sz="4400" b="0" i="0" u="none" strike="noStrike" cap="none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блок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4400" b="0" i="0" u="none" strike="noStrike" cap="none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кода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Можно добавить «Иначе Если»</a:t>
            </a:r>
            <a:endParaRPr/>
          </a:p>
        </p:txBody>
      </p:sp>
      <p:sp>
        <p:nvSpPr>
          <p:cNvPr id="395" name="Google Shape;395;p43"/>
          <p:cNvSpPr txBox="1">
            <a:spLocks noGrp="1"/>
          </p:cNvSpPr>
          <p:nvPr>
            <p:ph idx="1"/>
          </p:nvPr>
        </p:nvSpPr>
        <p:spPr>
          <a:xfrm>
            <a:off x="3256384" y="1825625"/>
            <a:ext cx="567923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F00DB"/>
              </a:buClr>
              <a:buSzPts val="4400"/>
              <a:buNone/>
            </a:pPr>
            <a:r>
              <a:rPr lang="en-US" sz="4400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44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&lt;условие&gt;: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None/>
            </a:pPr>
            <a:r>
              <a:rPr lang="en-US" sz="44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&lt;блок кода&gt;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4400"/>
              <a:buNone/>
            </a:pPr>
            <a:r>
              <a:rPr lang="en-US" sz="4400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44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&lt;условие&gt;: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400"/>
              <a:buNone/>
            </a:pPr>
            <a:r>
              <a:rPr lang="en-US" sz="4400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&lt;блок кода&gt;</a:t>
            </a:r>
            <a:endParaRPr/>
          </a:p>
        </p:txBody>
      </p:sp>
      <p:sp>
        <p:nvSpPr>
          <p:cNvPr id="396" name="Google Shape;396;p4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Напишем код из примера</a:t>
            </a:r>
            <a:endParaRPr/>
          </a:p>
        </p:txBody>
      </p:sp>
      <p:sp>
        <p:nvSpPr>
          <p:cNvPr id="402" name="Google Shape;402;p44"/>
          <p:cNvSpPr txBox="1">
            <a:spLocks noGrp="1"/>
          </p:cNvSpPr>
          <p:nvPr>
            <p:ph idx="1"/>
          </p:nvPr>
        </p:nvSpPr>
        <p:spPr>
          <a:xfrm>
            <a:off x="3467100" y="1819373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5 - погулять и поиграть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4 - погулять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3 - учиться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2 - неделя без компьютера</a:t>
            </a:r>
            <a:endParaRPr/>
          </a:p>
        </p:txBody>
      </p:sp>
      <p:sp>
        <p:nvSpPr>
          <p:cNvPr id="403" name="Google Shape;403;p4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  <p:sp>
        <p:nvSpPr>
          <p:cNvPr id="404" name="Google Shape;404;p44"/>
          <p:cNvSpPr txBox="1"/>
          <p:nvPr/>
        </p:nvSpPr>
        <p:spPr>
          <a:xfrm>
            <a:off x="6096000" y="1822450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Напишем код из примера</a:t>
            </a:r>
            <a:endParaRPr/>
          </a:p>
        </p:txBody>
      </p:sp>
      <p:sp>
        <p:nvSpPr>
          <p:cNvPr id="410" name="Google Shape;410;p45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5 - погулять и поиграть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4 - погулять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3 - учиться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2 - неделя без компьютера</a:t>
            </a:r>
            <a:endParaRPr/>
          </a:p>
        </p:txBody>
      </p:sp>
      <p:sp>
        <p:nvSpPr>
          <p:cNvPr id="411" name="Google Shape;411;p4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  <p:sp>
        <p:nvSpPr>
          <p:cNvPr id="412" name="Google Shape;412;p45"/>
          <p:cNvSpPr txBox="1"/>
          <p:nvPr/>
        </p:nvSpPr>
        <p:spPr>
          <a:xfrm>
            <a:off x="6105331" y="1822450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8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</a:t>
            </a:r>
            <a:r>
              <a:rPr lang="en-US" sz="2800" b="0" i="0" u="none" strike="noStrike" cap="none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 ____________</a:t>
            </a:r>
            <a:endParaRPr sz="28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Напишем код из примера</a:t>
            </a:r>
            <a:endParaRPr/>
          </a:p>
        </p:txBody>
      </p:sp>
      <p:sp>
        <p:nvSpPr>
          <p:cNvPr id="418" name="Google Shape;418;p46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5 - погулять и поиграть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4 - погулять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3 - учиться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2 - неделя без компьютера</a:t>
            </a:r>
            <a:endParaRPr/>
          </a:p>
        </p:txBody>
      </p:sp>
      <p:sp>
        <p:nvSpPr>
          <p:cNvPr id="419" name="Google Shape;419;p4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  <p:sp>
        <p:nvSpPr>
          <p:cNvPr id="420" name="Google Shape;420;p46"/>
          <p:cNvSpPr txBox="1"/>
          <p:nvPr/>
        </p:nvSpPr>
        <p:spPr>
          <a:xfrm>
            <a:off x="6105331" y="1822450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8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800" b="0" i="0" u="none" strike="noStrike" cap="none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28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8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28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Напишем код из примера</a:t>
            </a:r>
            <a:endParaRPr/>
          </a:p>
        </p:txBody>
      </p:sp>
      <p:sp>
        <p:nvSpPr>
          <p:cNvPr id="426" name="Google Shape;426;p47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5 - погулять и поиграть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4 - погулять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3 - учиться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2 - неделя без компьютера</a:t>
            </a:r>
            <a:endParaRPr/>
          </a:p>
        </p:txBody>
      </p:sp>
      <p:sp>
        <p:nvSpPr>
          <p:cNvPr id="427" name="Google Shape;427;p4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  <p:sp>
        <p:nvSpPr>
          <p:cNvPr id="428" name="Google Shape;428;p47"/>
          <p:cNvSpPr txBox="1"/>
          <p:nvPr/>
        </p:nvSpPr>
        <p:spPr>
          <a:xfrm>
            <a:off x="6105331" y="1822450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200" b="0" i="0" u="none" strike="noStrike" cap="none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2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2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2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2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2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_____________________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Напишем код из примера</a:t>
            </a:r>
            <a:endParaRPr/>
          </a:p>
        </p:txBody>
      </p:sp>
      <p:sp>
        <p:nvSpPr>
          <p:cNvPr id="434" name="Google Shape;434;p48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5 - погулять и поиграть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4 - погулять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3 - учиться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2 - неделя без компьютера</a:t>
            </a:r>
            <a:endParaRPr/>
          </a:p>
        </p:txBody>
      </p:sp>
      <p:sp>
        <p:nvSpPr>
          <p:cNvPr id="435" name="Google Shape;435;p4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  <p:sp>
        <p:nvSpPr>
          <p:cNvPr id="436" name="Google Shape;436;p48"/>
          <p:cNvSpPr txBox="1"/>
          <p:nvPr/>
        </p:nvSpPr>
        <p:spPr>
          <a:xfrm>
            <a:off x="6105331" y="1822450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200" b="0" i="0" u="none" strike="noStrike" cap="none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2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2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2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2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2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"Погулять и поиграть"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Напишем код из примера</a:t>
            </a:r>
            <a:endParaRPr/>
          </a:p>
        </p:txBody>
      </p:sp>
      <p:sp>
        <p:nvSpPr>
          <p:cNvPr id="442" name="Google Shape;442;p49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5 - погулять и поиграть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4 - погулять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3 - учиться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2 - неделя без компьютера</a:t>
            </a:r>
            <a:endParaRPr/>
          </a:p>
        </p:txBody>
      </p:sp>
      <p:sp>
        <p:nvSpPr>
          <p:cNvPr id="443" name="Google Shape;443;p4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  <p:sp>
        <p:nvSpPr>
          <p:cNvPr id="444" name="Google Shape;444;p49"/>
          <p:cNvSpPr txBox="1"/>
          <p:nvPr/>
        </p:nvSpPr>
        <p:spPr>
          <a:xfrm>
            <a:off x="6105331" y="1822450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200" b="0" i="0" u="none" strike="noStrike" cap="none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2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2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2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2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2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"Погулять и поиграть"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____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2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_____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2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_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2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2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"Погулять"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Что мы будем делать</a:t>
            </a:r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idx="1"/>
          </p:nvPr>
        </p:nvSpPr>
        <p:spPr>
          <a:xfrm>
            <a:off x="1670180" y="1825625"/>
            <a:ext cx="885164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Изучим основы языка </a:t>
            </a:r>
            <a:r>
              <a:rPr lang="en-US" b="1"/>
              <a:t>Python</a:t>
            </a:r>
            <a:endParaRPr b="1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Научимся создавать простые </a:t>
            </a:r>
            <a:r>
              <a:rPr lang="en-US" b="1"/>
              <a:t>приложения</a:t>
            </a:r>
            <a:r>
              <a:rPr lang="en-US"/>
              <a:t> для компьютеров и телефонов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Напишем свой собственный </a:t>
            </a:r>
            <a:r>
              <a:rPr lang="en-US" b="1"/>
              <a:t>мощный</a:t>
            </a:r>
            <a:r>
              <a:rPr lang="en-US"/>
              <a:t> калькулятор </a:t>
            </a:r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Напишем код из примера</a:t>
            </a:r>
            <a:endParaRPr/>
          </a:p>
        </p:txBody>
      </p:sp>
      <p:sp>
        <p:nvSpPr>
          <p:cNvPr id="450" name="Google Shape;450;p50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5 - погулять и поиграть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4 - погулять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3 - учиться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2 - неделя без компьютера</a:t>
            </a:r>
            <a:endParaRPr/>
          </a:p>
        </p:txBody>
      </p:sp>
      <p:sp>
        <p:nvSpPr>
          <p:cNvPr id="451" name="Google Shape;451;p5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  <p:sp>
        <p:nvSpPr>
          <p:cNvPr id="452" name="Google Shape;452;p50"/>
          <p:cNvSpPr txBox="1"/>
          <p:nvPr/>
        </p:nvSpPr>
        <p:spPr>
          <a:xfrm>
            <a:off x="6105331" y="1822450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200" b="0" i="0" u="none" strike="noStrike" cap="none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2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2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2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2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2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"Погулять и поиграть"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2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2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2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2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"Погулять"</a:t>
            </a:r>
            <a:r>
              <a:rPr lang="en-US" sz="2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Напишем код из примера</a:t>
            </a:r>
            <a:endParaRPr/>
          </a:p>
        </p:txBody>
      </p:sp>
      <p:sp>
        <p:nvSpPr>
          <p:cNvPr id="458" name="Google Shape;458;p51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5 - погулять и поиграть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4 - погулять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3 - учиться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2 - неделя без компьютера</a:t>
            </a:r>
            <a:endParaRPr/>
          </a:p>
        </p:txBody>
      </p:sp>
      <p:sp>
        <p:nvSpPr>
          <p:cNvPr id="459" name="Google Shape;459;p5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  <p:sp>
        <p:nvSpPr>
          <p:cNvPr id="460" name="Google Shape;460;p51"/>
          <p:cNvSpPr txBox="1"/>
          <p:nvPr/>
        </p:nvSpPr>
        <p:spPr>
          <a:xfrm>
            <a:off x="6105331" y="1822450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000" b="0" i="0" u="none" strike="noStrike" cap="none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"Погулять и поиграть"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"Погулять"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"Учиться"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"Неделя без компьютера"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Напишем код из примера</a:t>
            </a:r>
            <a:endParaRPr/>
          </a:p>
        </p:txBody>
      </p:sp>
      <p:sp>
        <p:nvSpPr>
          <p:cNvPr id="466" name="Google Shape;466;p52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5 - погулять и поиграть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4 - погулять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3 - учиться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2 - неделя без компьютера</a:t>
            </a:r>
            <a:endParaRPr/>
          </a:p>
        </p:txBody>
      </p:sp>
      <p:sp>
        <p:nvSpPr>
          <p:cNvPr id="467" name="Google Shape;467;p5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  <p:sp>
        <p:nvSpPr>
          <p:cNvPr id="468" name="Google Shape;468;p52"/>
          <p:cNvSpPr txBox="1"/>
          <p:nvPr/>
        </p:nvSpPr>
        <p:spPr>
          <a:xfrm>
            <a:off x="6105331" y="1822450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000" b="0" i="0" u="none" strike="noStrike" cap="none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"Погулять и поиграть"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"Погулять"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"Учиться"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"Неделя без компьютера"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____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"Неверная оценка"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Напишем код из примера</a:t>
            </a:r>
            <a:endParaRPr/>
          </a:p>
        </p:txBody>
      </p:sp>
      <p:sp>
        <p:nvSpPr>
          <p:cNvPr id="474" name="Google Shape;474;p53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5 - погулять и поиграть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4 - погулять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3 - учиться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2 - неделя без компьютера</a:t>
            </a:r>
            <a:endParaRPr/>
          </a:p>
        </p:txBody>
      </p:sp>
      <p:sp>
        <p:nvSpPr>
          <p:cNvPr id="475" name="Google Shape;475;p5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53</a:t>
            </a:fld>
            <a:endParaRPr/>
          </a:p>
        </p:txBody>
      </p:sp>
      <p:sp>
        <p:nvSpPr>
          <p:cNvPr id="476" name="Google Shape;476;p53"/>
          <p:cNvSpPr txBox="1"/>
          <p:nvPr/>
        </p:nvSpPr>
        <p:spPr>
          <a:xfrm>
            <a:off x="6105331" y="1822450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000" b="0" i="0" u="none" strike="noStrike" cap="none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"Погулять и поиграть"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"Погулять"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"Учиться"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"Неделя без компьютера"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"Неверная оценка"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5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  <p:sp>
        <p:nvSpPr>
          <p:cNvPr id="482" name="Google Shape;482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Логические операторы </a:t>
            </a:r>
            <a:endParaRPr/>
          </a:p>
        </p:txBody>
      </p:sp>
      <p:sp>
        <p:nvSpPr>
          <p:cNvPr id="483" name="Google Shape;483;p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/>
              <a:t>и или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  <p:sp>
        <p:nvSpPr>
          <p:cNvPr id="489" name="Google Shape;489;p55"/>
          <p:cNvSpPr txBox="1">
            <a:spLocks noGrp="1"/>
          </p:cNvSpPr>
          <p:nvPr>
            <p:ph type="title"/>
          </p:nvPr>
        </p:nvSpPr>
        <p:spPr>
          <a:xfrm>
            <a:off x="838200" y="2963373"/>
            <a:ext cx="10515600" cy="93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Зачем они нужны?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56</a:t>
            </a:fld>
            <a:endParaRPr/>
          </a:p>
        </p:txBody>
      </p:sp>
      <p:sp>
        <p:nvSpPr>
          <p:cNvPr id="495" name="Google Shape;495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Зачем они нужны?</a:t>
            </a:r>
            <a:endParaRPr/>
          </a:p>
        </p:txBody>
      </p:sp>
      <p:sp>
        <p:nvSpPr>
          <p:cNvPr id="496" name="Google Shape;496;p5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Чтобы делать более сложные условия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Например </a:t>
            </a:r>
            <a:endParaRPr/>
          </a:p>
        </p:txBody>
      </p:sp>
      <p:sp>
        <p:nvSpPr>
          <p:cNvPr id="502" name="Google Shape;502;p57"/>
          <p:cNvSpPr txBox="1">
            <a:spLocks noGrp="1"/>
          </p:cNvSpPr>
          <p:nvPr>
            <p:ph idx="1"/>
          </p:nvPr>
        </p:nvSpPr>
        <p:spPr>
          <a:xfrm>
            <a:off x="3477208" y="1690688"/>
            <a:ext cx="523758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Если оценка больше или равна 4 и на улице хорошая погода, то идем 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Иначе сидим дома</a:t>
            </a:r>
            <a:endParaRPr/>
          </a:p>
        </p:txBody>
      </p:sp>
      <p:sp>
        <p:nvSpPr>
          <p:cNvPr id="503" name="Google Shape;503;p5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57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Например </a:t>
            </a:r>
            <a:endParaRPr/>
          </a:p>
        </p:txBody>
      </p:sp>
      <p:sp>
        <p:nvSpPr>
          <p:cNvPr id="509" name="Google Shape;509;p58"/>
          <p:cNvSpPr txBox="1">
            <a:spLocks noGrp="1"/>
          </p:cNvSpPr>
          <p:nvPr>
            <p:ph idx="1"/>
          </p:nvPr>
        </p:nvSpPr>
        <p:spPr>
          <a:xfrm>
            <a:off x="838199" y="1690688"/>
            <a:ext cx="485347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Если оценка больше или равна 4 и на улице хорошая погода, то идем гулять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Иначе сидим дома</a:t>
            </a:r>
            <a:endParaRPr/>
          </a:p>
        </p:txBody>
      </p:sp>
      <p:sp>
        <p:nvSpPr>
          <p:cNvPr id="510" name="Google Shape;510;p5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58</a:t>
            </a:fld>
            <a:endParaRPr/>
          </a:p>
        </p:txBody>
      </p:sp>
      <p:sp>
        <p:nvSpPr>
          <p:cNvPr id="511" name="Google Shape;511;p58"/>
          <p:cNvSpPr txBox="1"/>
          <p:nvPr/>
        </p:nvSpPr>
        <p:spPr>
          <a:xfrm>
            <a:off x="5691673" y="1690688"/>
            <a:ext cx="566212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000" b="0" i="0" u="none" strike="noStrike" cap="none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weather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&gt;= </a:t>
            </a:r>
            <a:r>
              <a:rPr lang="en-US" sz="2000" b="0" i="0" u="none" strike="noStrike" cap="none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weather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"Хорошая"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"Идем гулять"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"Сидим дома"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5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59</a:t>
            </a:fld>
            <a:endParaRPr/>
          </a:p>
        </p:txBody>
      </p:sp>
      <p:sp>
        <p:nvSpPr>
          <p:cNvPr id="517" name="Google Shape;517;p59"/>
          <p:cNvSpPr txBox="1">
            <a:spLocks noGrp="1"/>
          </p:cNvSpPr>
          <p:nvPr>
            <p:ph type="title"/>
          </p:nvPr>
        </p:nvSpPr>
        <p:spPr>
          <a:xfrm>
            <a:off x="838200" y="2963373"/>
            <a:ext cx="10515600" cy="93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Можно это записать немного иначе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21" name="Google Shape;121;p6"/>
          <p:cNvSpPr txBox="1">
            <a:spLocks noGrp="1"/>
          </p:cNvSpPr>
          <p:nvPr>
            <p:ph type="title"/>
          </p:nvPr>
        </p:nvSpPr>
        <p:spPr>
          <a:xfrm>
            <a:off x="838200" y="2963373"/>
            <a:ext cx="10515600" cy="93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Что такое программирование?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0"/>
          <p:cNvSpPr txBox="1">
            <a:spLocks noGrp="1"/>
          </p:cNvSpPr>
          <p:nvPr>
            <p:ph type="title"/>
          </p:nvPr>
        </p:nvSpPr>
        <p:spPr>
          <a:xfrm>
            <a:off x="668694" y="365125"/>
            <a:ext cx="1085461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Можно это записать немного иначе </a:t>
            </a:r>
            <a:endParaRPr/>
          </a:p>
        </p:txBody>
      </p:sp>
      <p:sp>
        <p:nvSpPr>
          <p:cNvPr id="524" name="Google Shape;524;p60"/>
          <p:cNvSpPr txBox="1">
            <a:spLocks noGrp="1"/>
          </p:cNvSpPr>
          <p:nvPr>
            <p:ph idx="1"/>
          </p:nvPr>
        </p:nvSpPr>
        <p:spPr>
          <a:xfrm>
            <a:off x="838199" y="1825625"/>
            <a:ext cx="1060113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weather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800"/>
              <a:buNone/>
            </a:pPr>
            <a:r>
              <a:rPr lang="en-US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weather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"Хорошая"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"Идем гулять"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800"/>
              <a:buNone/>
            </a:pPr>
            <a:r>
              <a:rPr lang="en-US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"Сидим дома"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  <p:sp>
        <p:nvSpPr>
          <p:cNvPr id="525" name="Google Shape;525;p6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6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61</a:t>
            </a:fld>
            <a:endParaRPr/>
          </a:p>
        </p:txBody>
      </p:sp>
      <p:sp>
        <p:nvSpPr>
          <p:cNvPr id="531" name="Google Shape;531;p61"/>
          <p:cNvSpPr txBox="1">
            <a:spLocks noGrp="1"/>
          </p:cNvSpPr>
          <p:nvPr>
            <p:ph type="title"/>
          </p:nvPr>
        </p:nvSpPr>
        <p:spPr>
          <a:xfrm>
            <a:off x="838200" y="2963373"/>
            <a:ext cx="10515600" cy="931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Но тут есть ошибка!</a:t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6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62</a:t>
            </a:fld>
            <a:endParaRPr/>
          </a:p>
        </p:txBody>
      </p:sp>
      <p:sp>
        <p:nvSpPr>
          <p:cNvPr id="537" name="Google Shape;537;p6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Но тут есть ошибка!</a:t>
            </a:r>
            <a:endParaRPr/>
          </a:p>
        </p:txBody>
      </p:sp>
      <p:sp>
        <p:nvSpPr>
          <p:cNvPr id="538" name="Google Shape;538;p6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Ошибка в последовательности действий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Последовательность действий</a:t>
            </a:r>
            <a:endParaRPr/>
          </a:p>
        </p:txBody>
      </p:sp>
      <p:sp>
        <p:nvSpPr>
          <p:cNvPr id="544" name="Google Shape;544;p63"/>
          <p:cNvSpPr txBox="1">
            <a:spLocks noGrp="1"/>
          </p:cNvSpPr>
          <p:nvPr>
            <p:ph idx="1"/>
          </p:nvPr>
        </p:nvSpPr>
        <p:spPr>
          <a:xfrm>
            <a:off x="2267339" y="1825625"/>
            <a:ext cx="765732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«И» (and) аналогично умножению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«Или» (or) аналогично сложению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Сначала выполняется «И», потом «Или»</a:t>
            </a:r>
            <a:endParaRPr/>
          </a:p>
        </p:txBody>
      </p:sp>
      <p:sp>
        <p:nvSpPr>
          <p:cNvPr id="545" name="Google Shape;545;p6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63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4"/>
          <p:cNvSpPr txBox="1">
            <a:spLocks noGrp="1"/>
          </p:cNvSpPr>
          <p:nvPr>
            <p:ph type="title"/>
          </p:nvPr>
        </p:nvSpPr>
        <p:spPr>
          <a:xfrm>
            <a:off x="668694" y="365125"/>
            <a:ext cx="1085461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Как исправим этот код?</a:t>
            </a:r>
            <a:endParaRPr/>
          </a:p>
        </p:txBody>
      </p:sp>
      <p:sp>
        <p:nvSpPr>
          <p:cNvPr id="552" name="Google Shape;552;p64"/>
          <p:cNvSpPr txBox="1">
            <a:spLocks noGrp="1"/>
          </p:cNvSpPr>
          <p:nvPr>
            <p:ph idx="1"/>
          </p:nvPr>
        </p:nvSpPr>
        <p:spPr>
          <a:xfrm>
            <a:off x="838199" y="1825625"/>
            <a:ext cx="1060113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weather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800"/>
              <a:buNone/>
            </a:pPr>
            <a:r>
              <a:rPr lang="en-US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weather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"Хорошая"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"Идем гулять"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800"/>
              <a:buNone/>
            </a:pPr>
            <a:r>
              <a:rPr lang="en-US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"Сидим дома"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  <p:sp>
        <p:nvSpPr>
          <p:cNvPr id="553" name="Google Shape;553;p6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64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5"/>
          <p:cNvSpPr txBox="1">
            <a:spLocks noGrp="1"/>
          </p:cNvSpPr>
          <p:nvPr>
            <p:ph type="title"/>
          </p:nvPr>
        </p:nvSpPr>
        <p:spPr>
          <a:xfrm>
            <a:off x="668694" y="365125"/>
            <a:ext cx="1085461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Теперь правильно</a:t>
            </a:r>
            <a:endParaRPr/>
          </a:p>
        </p:txBody>
      </p:sp>
      <p:sp>
        <p:nvSpPr>
          <p:cNvPr id="560" name="Google Shape;560;p65"/>
          <p:cNvSpPr txBox="1">
            <a:spLocks noGrp="1"/>
          </p:cNvSpPr>
          <p:nvPr>
            <p:ph idx="1"/>
          </p:nvPr>
        </p:nvSpPr>
        <p:spPr>
          <a:xfrm>
            <a:off x="838199" y="1825625"/>
            <a:ext cx="1092770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1080"/>
              </a:buClr>
              <a:buSzPts val="2800"/>
              <a:buNone/>
            </a:pP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weather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800"/>
              <a:buNone/>
            </a:pPr>
            <a:r>
              <a:rPr lang="en-US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grade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b="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weather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"Хорошая"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"Идем гулять"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F00DB"/>
              </a:buClr>
              <a:buSzPts val="2800"/>
              <a:buNone/>
            </a:pPr>
            <a:r>
              <a:rPr lang="en-US" b="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b="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b="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"Сидим дома"</a:t>
            </a:r>
            <a:r>
              <a:rPr lang="en-US" b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  <p:sp>
        <p:nvSpPr>
          <p:cNvPr id="561" name="Google Shape;561;p6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Задачка</a:t>
            </a:r>
            <a:endParaRPr/>
          </a:p>
        </p:txBody>
      </p:sp>
      <p:sp>
        <p:nvSpPr>
          <p:cNvPr id="568" name="Google Shape;568;p6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dirty="0" err="1"/>
              <a:t>Дима</a:t>
            </a:r>
            <a:r>
              <a:rPr lang="en-US" sz="2400" dirty="0"/>
              <a:t> и </a:t>
            </a:r>
            <a:r>
              <a:rPr lang="en-US" sz="2400" dirty="0" err="1"/>
              <a:t>Никита</a:t>
            </a:r>
            <a:r>
              <a:rPr lang="en-US" sz="2400" dirty="0"/>
              <a:t> </a:t>
            </a:r>
            <a:r>
              <a:rPr lang="en-US" sz="2400" dirty="0" err="1"/>
              <a:t>любят</a:t>
            </a:r>
            <a:r>
              <a:rPr lang="en-US" sz="2400" dirty="0"/>
              <a:t> </a:t>
            </a:r>
            <a:r>
              <a:rPr lang="en-US" sz="2400" dirty="0" err="1"/>
              <a:t>гулять</a:t>
            </a:r>
            <a:r>
              <a:rPr lang="en-US" sz="2400" dirty="0"/>
              <a:t> в </a:t>
            </a:r>
            <a:r>
              <a:rPr lang="en-US" sz="2400" dirty="0" err="1"/>
              <a:t>определенную</a:t>
            </a:r>
            <a:r>
              <a:rPr lang="en-US" sz="2400" dirty="0"/>
              <a:t> </a:t>
            </a:r>
            <a:r>
              <a:rPr lang="en-US" sz="2400" dirty="0" err="1"/>
              <a:t>погоду</a:t>
            </a:r>
            <a:r>
              <a:rPr lang="en-US" sz="2400" dirty="0"/>
              <a:t>. </a:t>
            </a:r>
            <a:r>
              <a:rPr lang="en-US" sz="2400" dirty="0" err="1"/>
              <a:t>Дима</a:t>
            </a:r>
            <a:r>
              <a:rPr lang="en-US" sz="2400" dirty="0"/>
              <a:t> </a:t>
            </a:r>
            <a:r>
              <a:rPr lang="en-US" sz="2400" dirty="0" err="1"/>
              <a:t>выходит</a:t>
            </a:r>
            <a:r>
              <a:rPr lang="en-US" sz="2400" dirty="0"/>
              <a:t> </a:t>
            </a:r>
            <a:r>
              <a:rPr lang="en-US" sz="2400" dirty="0" err="1"/>
              <a:t>гулять</a:t>
            </a:r>
            <a:r>
              <a:rPr lang="en-US" sz="2400" dirty="0"/>
              <a:t> </a:t>
            </a:r>
            <a:r>
              <a:rPr lang="en-US" sz="2400" dirty="0" err="1"/>
              <a:t>при</a:t>
            </a:r>
            <a:r>
              <a:rPr lang="en-US" sz="2400" dirty="0"/>
              <a:t> </a:t>
            </a:r>
            <a:r>
              <a:rPr lang="en-US" sz="2400" dirty="0" err="1"/>
              <a:t>температура</a:t>
            </a:r>
            <a:r>
              <a:rPr lang="en-US" sz="2400" dirty="0"/>
              <a:t> </a:t>
            </a:r>
            <a:r>
              <a:rPr lang="en-US" sz="2400" dirty="0" err="1"/>
              <a:t>от</a:t>
            </a:r>
            <a:r>
              <a:rPr lang="en-US" sz="2400" dirty="0"/>
              <a:t> 15 </a:t>
            </a:r>
            <a:r>
              <a:rPr lang="en-US" sz="2400" dirty="0" err="1"/>
              <a:t>до</a:t>
            </a:r>
            <a:r>
              <a:rPr lang="en-US" sz="2400" dirty="0"/>
              <a:t> 25. </a:t>
            </a:r>
            <a:r>
              <a:rPr lang="en-US" sz="2400" dirty="0" err="1"/>
              <a:t>Никита</a:t>
            </a:r>
            <a:r>
              <a:rPr lang="en-US" sz="2400" dirty="0"/>
              <a:t> </a:t>
            </a:r>
            <a:r>
              <a:rPr lang="en-US" sz="2400" dirty="0" err="1"/>
              <a:t>при</a:t>
            </a:r>
            <a:r>
              <a:rPr lang="en-US" sz="2400" dirty="0"/>
              <a:t> </a:t>
            </a:r>
            <a:r>
              <a:rPr lang="en-US" sz="2400" dirty="0" err="1"/>
              <a:t>температуре</a:t>
            </a:r>
            <a:r>
              <a:rPr lang="en-US" sz="2400" dirty="0"/>
              <a:t> </a:t>
            </a:r>
            <a:r>
              <a:rPr lang="en-US" sz="2400" dirty="0" err="1"/>
              <a:t>от</a:t>
            </a:r>
            <a:r>
              <a:rPr lang="en-US" sz="2400" dirty="0"/>
              <a:t> 18 </a:t>
            </a:r>
            <a:r>
              <a:rPr lang="en-US" sz="2400" dirty="0" err="1"/>
              <a:t>до</a:t>
            </a:r>
            <a:r>
              <a:rPr lang="en-US" sz="2400" dirty="0"/>
              <a:t> 30, </a:t>
            </a:r>
            <a:r>
              <a:rPr lang="en-US" sz="2400" dirty="0" err="1"/>
              <a:t>но</a:t>
            </a:r>
            <a:r>
              <a:rPr lang="en-US" sz="2400" dirty="0"/>
              <a:t> </a:t>
            </a:r>
            <a:r>
              <a:rPr lang="en-US" sz="2400" dirty="0" err="1"/>
              <a:t>если</a:t>
            </a:r>
            <a:r>
              <a:rPr lang="en-US" sz="2400" dirty="0"/>
              <a:t> </a:t>
            </a:r>
            <a:r>
              <a:rPr lang="en-US" sz="2400" dirty="0" err="1"/>
              <a:t>на</a:t>
            </a:r>
            <a:r>
              <a:rPr lang="en-US" sz="2400" dirty="0"/>
              <a:t> </a:t>
            </a:r>
            <a:r>
              <a:rPr lang="en-US" sz="2400" dirty="0" err="1"/>
              <a:t>улице</a:t>
            </a:r>
            <a:r>
              <a:rPr lang="en-US" sz="2400" dirty="0"/>
              <a:t> </a:t>
            </a:r>
            <a:r>
              <a:rPr lang="en-US" sz="2400" dirty="0" err="1"/>
              <a:t>солнечно</a:t>
            </a:r>
            <a:r>
              <a:rPr lang="en-US" sz="2400" dirty="0"/>
              <a:t>, </a:t>
            </a:r>
            <a:r>
              <a:rPr lang="en-US" sz="2400" dirty="0" err="1"/>
              <a:t>то</a:t>
            </a:r>
            <a:r>
              <a:rPr lang="en-US" sz="2400" dirty="0"/>
              <a:t> </a:t>
            </a:r>
            <a:r>
              <a:rPr lang="en-US" sz="2400" dirty="0" err="1"/>
              <a:t>он</a:t>
            </a:r>
            <a:r>
              <a:rPr lang="en-US" sz="2400" dirty="0"/>
              <a:t> </a:t>
            </a:r>
            <a:r>
              <a:rPr lang="en-US" sz="2400" dirty="0" err="1"/>
              <a:t>точно</a:t>
            </a:r>
            <a:r>
              <a:rPr lang="en-US" sz="2400" dirty="0"/>
              <a:t> </a:t>
            </a:r>
            <a:r>
              <a:rPr lang="en-US" sz="2400" dirty="0" err="1"/>
              <a:t>выйдет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dirty="0" err="1"/>
              <a:t>Задача</a:t>
            </a:r>
            <a:r>
              <a:rPr lang="en-US" sz="2400" dirty="0"/>
              <a:t> </a:t>
            </a:r>
            <a:r>
              <a:rPr lang="en-US" sz="2400" dirty="0" err="1"/>
              <a:t>по</a:t>
            </a:r>
            <a:r>
              <a:rPr lang="en-US" sz="2400" dirty="0"/>
              <a:t> </a:t>
            </a:r>
            <a:r>
              <a:rPr lang="en-US" sz="2400" dirty="0" err="1"/>
              <a:t>входным</a:t>
            </a:r>
            <a:r>
              <a:rPr lang="en-US" sz="2400" dirty="0"/>
              <a:t> </a:t>
            </a:r>
            <a:r>
              <a:rPr lang="en-US" sz="2400" dirty="0" err="1"/>
              <a:t>данным</a:t>
            </a:r>
            <a:r>
              <a:rPr lang="en-US" sz="2400" dirty="0"/>
              <a:t> </a:t>
            </a:r>
            <a:r>
              <a:rPr lang="en-US" sz="2400" dirty="0" err="1"/>
              <a:t>об</a:t>
            </a:r>
            <a:r>
              <a:rPr lang="en-US" sz="2400" dirty="0"/>
              <a:t> </a:t>
            </a:r>
            <a:r>
              <a:rPr lang="en-US" sz="2400" dirty="0" err="1"/>
              <a:t>имени</a:t>
            </a:r>
            <a:r>
              <a:rPr lang="en-US" sz="2400" dirty="0"/>
              <a:t>, </a:t>
            </a:r>
            <a:r>
              <a:rPr lang="en-US" sz="2400" dirty="0" err="1"/>
              <a:t>температуре</a:t>
            </a:r>
            <a:r>
              <a:rPr lang="en-US" sz="2400" dirty="0"/>
              <a:t> и </a:t>
            </a:r>
            <a:r>
              <a:rPr lang="en-US" sz="2400" dirty="0" err="1"/>
              <a:t>погоде</a:t>
            </a:r>
            <a:r>
              <a:rPr lang="en-US" sz="2400" dirty="0"/>
              <a:t> </a:t>
            </a:r>
            <a:r>
              <a:rPr lang="en-US" sz="2400" dirty="0" err="1"/>
              <a:t>определить</a:t>
            </a:r>
            <a:r>
              <a:rPr lang="en-US" sz="2400" dirty="0"/>
              <a:t> </a:t>
            </a:r>
            <a:r>
              <a:rPr lang="en-US" sz="2400" dirty="0" err="1"/>
              <a:t>выйдет</a:t>
            </a:r>
            <a:r>
              <a:rPr lang="en-US" sz="2400" dirty="0"/>
              <a:t> </a:t>
            </a:r>
            <a:r>
              <a:rPr lang="en-US" sz="2400" dirty="0" err="1"/>
              <a:t>ли</a:t>
            </a:r>
            <a:r>
              <a:rPr lang="en-US" sz="2400" dirty="0"/>
              <a:t> </a:t>
            </a:r>
            <a:r>
              <a:rPr lang="en-US" sz="2400" dirty="0" err="1"/>
              <a:t>человек</a:t>
            </a:r>
            <a:r>
              <a:rPr lang="en-US" sz="2400" dirty="0"/>
              <a:t> </a:t>
            </a:r>
            <a:r>
              <a:rPr lang="en-US" sz="2400" dirty="0" err="1"/>
              <a:t>погулять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/>
          </a:p>
        </p:txBody>
      </p:sp>
      <p:sp>
        <p:nvSpPr>
          <p:cNvPr id="569" name="Google Shape;569;p6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66</a:t>
            </a:fld>
            <a:endParaRPr/>
          </a:p>
        </p:txBody>
      </p:sp>
      <p:sp>
        <p:nvSpPr>
          <p:cNvPr id="570" name="Google Shape;570;p66"/>
          <p:cNvSpPr txBox="1"/>
          <p:nvPr/>
        </p:nvSpPr>
        <p:spPr>
          <a:xfrm>
            <a:off x="914399" y="4264090"/>
            <a:ext cx="2696547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 err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Входные</a:t>
            </a:r>
            <a:r>
              <a:rPr lang="en-US" sz="1800" b="1" i="0" u="none" strike="noStrike" cap="none" dirty="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 </a:t>
            </a:r>
            <a:r>
              <a:rPr lang="en-US" sz="1800" b="1" i="0" u="none" strike="noStrike" cap="none" dirty="0" err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данные</a:t>
            </a:r>
            <a:r>
              <a:rPr lang="en-US" sz="1800" b="1" i="0" u="none" strike="noStrike" cap="none" dirty="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:</a:t>
            </a:r>
            <a:endParaRPr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Дима</a:t>
            </a:r>
            <a:endParaRPr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20</a:t>
            </a:r>
            <a:endParaRPr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Облачно</a:t>
            </a:r>
            <a:endParaRPr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Выходные</a:t>
            </a:r>
            <a:r>
              <a:rPr lang="en-US" sz="1800" b="1" dirty="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:</a:t>
            </a:r>
            <a:endParaRPr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Дима</a:t>
            </a:r>
            <a:r>
              <a:rPr lang="en-US" sz="1800" dirty="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пойдет</a:t>
            </a:r>
            <a:r>
              <a:rPr lang="en-US" sz="1800" dirty="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гулять</a:t>
            </a:r>
            <a:endParaRPr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571" name="Google Shape;571;p66"/>
          <p:cNvSpPr txBox="1"/>
          <p:nvPr/>
        </p:nvSpPr>
        <p:spPr>
          <a:xfrm>
            <a:off x="3610946" y="4264089"/>
            <a:ext cx="2696547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Входные данные: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Никита 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10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Дождь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Выходные: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Никита не пойдет гулять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572" name="Google Shape;572;p66"/>
          <p:cNvSpPr txBox="1"/>
          <p:nvPr/>
        </p:nvSpPr>
        <p:spPr>
          <a:xfrm>
            <a:off x="6249953" y="4264090"/>
            <a:ext cx="2696547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Входные данные: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Никита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10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Солнечно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Выходные: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Никита пойдет гулять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sp>
        <p:nvSpPr>
          <p:cNvPr id="573" name="Google Shape;573;p66"/>
          <p:cNvSpPr txBox="1"/>
          <p:nvPr/>
        </p:nvSpPr>
        <p:spPr>
          <a:xfrm>
            <a:off x="8946500" y="4264090"/>
            <a:ext cx="2696547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Входные данные: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Петя 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20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Солнечно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Выходные: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otham Pro" panose="02000503040000020004" pitchFamily="2" charset="0"/>
                <a:ea typeface="Arial"/>
                <a:cs typeface="Gotham Pro" panose="02000503040000020004" pitchFamily="2" charset="0"/>
                <a:sym typeface="Arial"/>
              </a:rPr>
              <a:t>Петя не знакомый</a:t>
            </a:r>
            <a:endParaRPr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28" name="Google Shape;128;p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Что такое программирование?</a:t>
            </a:r>
            <a:endParaRPr/>
          </a:p>
        </p:txBody>
      </p:sp>
      <p:sp>
        <p:nvSpPr>
          <p:cNvPr id="129" name="Google Shape;129;p7"/>
          <p:cNvSpPr txBox="1">
            <a:spLocks noGrp="1"/>
          </p:cNvSpPr>
          <p:nvPr>
            <p:ph type="body" idx="1"/>
          </p:nvPr>
        </p:nvSpPr>
        <p:spPr>
          <a:xfrm>
            <a:off x="621323" y="3903662"/>
            <a:ext cx="10949354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позволяет создавать новые технологии и управлять ими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35" name="Google Shape;135;p8"/>
          <p:cNvSpPr txBox="1">
            <a:spLocks noGrp="1"/>
          </p:cNvSpPr>
          <p:nvPr>
            <p:ph type="title"/>
          </p:nvPr>
        </p:nvSpPr>
        <p:spPr>
          <a:xfrm>
            <a:off x="838200" y="2108717"/>
            <a:ext cx="10515600" cy="2640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Давайте разберёмся что такое язык программирования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9" descr="Поздравления на разных языках мира - 45 фото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6665" y="-710331"/>
            <a:ext cx="12423744" cy="8278662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inimalism Presentation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m Presentation" id="{A347B8C6-A458-427E-8935-B01E0FAECEDE}" vid="{C185489D-2854-42E0-B554-4E1DD78A59F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Minimalism Presentation</Template>
  <TotalTime>16</TotalTime>
  <Words>1998</Words>
  <Application>Microsoft Office PowerPoint</Application>
  <PresentationFormat>Широкоэкранный</PresentationFormat>
  <Paragraphs>431</Paragraphs>
  <Slides>66</Slides>
  <Notes>66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66</vt:i4>
      </vt:variant>
    </vt:vector>
  </HeadingPairs>
  <TitlesOfParts>
    <vt:vector size="72" baseType="lpstr">
      <vt:lpstr>Arial</vt:lpstr>
      <vt:lpstr>Gotham Pro Black</vt:lpstr>
      <vt:lpstr>Consolas</vt:lpstr>
      <vt:lpstr>Gotham Pro</vt:lpstr>
      <vt:lpstr>Calibri</vt:lpstr>
      <vt:lpstr>Minimalism Presentation</vt:lpstr>
      <vt:lpstr>IT-каникулы</vt:lpstr>
      <vt:lpstr>Что мы будем делать</vt:lpstr>
      <vt:lpstr>Что мы будем делать</vt:lpstr>
      <vt:lpstr>Что мы будем делать</vt:lpstr>
      <vt:lpstr>Что мы будем делать</vt:lpstr>
      <vt:lpstr>Что такое программирование?</vt:lpstr>
      <vt:lpstr>Что такое программирование?</vt:lpstr>
      <vt:lpstr>Давайте разберёмся что такое язык программирования </vt:lpstr>
      <vt:lpstr>Презентация PowerPoint</vt:lpstr>
      <vt:lpstr>Один из таких языков программирования - Python </vt:lpstr>
      <vt:lpstr>Начнем с переменных</vt:lpstr>
      <vt:lpstr>Что такое переменная</vt:lpstr>
      <vt:lpstr>Переменная – это коробка</vt:lpstr>
      <vt:lpstr>У нее есть имя</vt:lpstr>
      <vt:lpstr>В нее можно что-то положить</vt:lpstr>
      <vt:lpstr>Но есть требования</vt:lpstr>
      <vt:lpstr>Попробуем</vt:lpstr>
      <vt:lpstr>Скучно просто хранить данные</vt:lpstr>
      <vt:lpstr>print()</vt:lpstr>
      <vt:lpstr>Как выводить</vt:lpstr>
      <vt:lpstr>Проверим </vt:lpstr>
      <vt:lpstr>Можно оформить красиво</vt:lpstr>
      <vt:lpstr>А если мы хотим ввести информацию </vt:lpstr>
      <vt:lpstr>Input()</vt:lpstr>
      <vt:lpstr>Как </vt:lpstr>
      <vt:lpstr>Арифметика</vt:lpstr>
      <vt:lpstr>Все как в обычной математике</vt:lpstr>
      <vt:lpstr>Сложение, вычитание и умножение </vt:lpstr>
      <vt:lpstr>Можно и так</vt:lpstr>
      <vt:lpstr>Деление </vt:lpstr>
      <vt:lpstr>Остаток от деления</vt:lpstr>
      <vt:lpstr>Есть одно НО</vt:lpstr>
      <vt:lpstr>Так не получится сделать</vt:lpstr>
      <vt:lpstr>Если мы хотим работать с числами</vt:lpstr>
      <vt:lpstr>Практика</vt:lpstr>
      <vt:lpstr>Логические операторы</vt:lpstr>
      <vt:lpstr>Как мы можем сравнивать </vt:lpstr>
      <vt:lpstr>Зачем нам это нужно?</vt:lpstr>
      <vt:lpstr>Зачем нам это нужно?</vt:lpstr>
      <vt:lpstr>Например так</vt:lpstr>
      <vt:lpstr>Какой синтаксис</vt:lpstr>
      <vt:lpstr>Можно добавить «Иначе»</vt:lpstr>
      <vt:lpstr>Можно добавить «Иначе Если»</vt:lpstr>
      <vt:lpstr>Напишем код из примера</vt:lpstr>
      <vt:lpstr>Напишем код из примера</vt:lpstr>
      <vt:lpstr>Напишем код из примера</vt:lpstr>
      <vt:lpstr>Напишем код из примера</vt:lpstr>
      <vt:lpstr>Напишем код из примера</vt:lpstr>
      <vt:lpstr>Напишем код из примера</vt:lpstr>
      <vt:lpstr>Напишем код из примера</vt:lpstr>
      <vt:lpstr>Напишем код из примера</vt:lpstr>
      <vt:lpstr>Напишем код из примера</vt:lpstr>
      <vt:lpstr>Напишем код из примера</vt:lpstr>
      <vt:lpstr>Логические операторы </vt:lpstr>
      <vt:lpstr>Зачем они нужны?</vt:lpstr>
      <vt:lpstr>Зачем они нужны?</vt:lpstr>
      <vt:lpstr>Например </vt:lpstr>
      <vt:lpstr>Например </vt:lpstr>
      <vt:lpstr>Можно это записать немного иначе </vt:lpstr>
      <vt:lpstr>Можно это записать немного иначе </vt:lpstr>
      <vt:lpstr>Но тут есть ошибка!</vt:lpstr>
      <vt:lpstr>Но тут есть ошибка!</vt:lpstr>
      <vt:lpstr>Последовательность действий</vt:lpstr>
      <vt:lpstr>Как исправим этот код?</vt:lpstr>
      <vt:lpstr>Теперь правильно</vt:lpstr>
      <vt:lpstr>Задачка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IT-каникулы</dc:title>
  <dc:creator>Roman Kolganov</dc:creator>
  <cp:lastModifiedBy>Roman Kolganov</cp:lastModifiedBy>
  <cp:revision>5</cp:revision>
  <dcterms:created xsi:type="dcterms:W3CDTF">2023-06-03T13:56:11Z</dcterms:created>
  <dcterms:modified xsi:type="dcterms:W3CDTF">2023-06-03T19:24:27Z</dcterms:modified>
</cp:coreProperties>
</file>